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5" r:id="rId2"/>
    <p:sldId id="256" r:id="rId3"/>
    <p:sldId id="278" r:id="rId4"/>
    <p:sldId id="259" r:id="rId5"/>
    <p:sldId id="257" r:id="rId6"/>
    <p:sldId id="258" r:id="rId7"/>
    <p:sldId id="264" r:id="rId8"/>
    <p:sldId id="261" r:id="rId9"/>
    <p:sldId id="263" r:id="rId10"/>
    <p:sldId id="274" r:id="rId11"/>
    <p:sldId id="269" r:id="rId12"/>
    <p:sldId id="271" r:id="rId13"/>
    <p:sldId id="277" r:id="rId14"/>
    <p:sldId id="281" r:id="rId15"/>
    <p:sldId id="272" r:id="rId16"/>
    <p:sldId id="273" r:id="rId17"/>
    <p:sldId id="275" r:id="rId18"/>
    <p:sldId id="276" r:id="rId19"/>
    <p:sldId id="279" r:id="rId20"/>
    <p:sldId id="280" r:id="rId21"/>
    <p:sldId id="282" r:id="rId22"/>
    <p:sldId id="284" r:id="rId23"/>
    <p:sldId id="270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75" autoAdjust="0"/>
  </p:normalViewPr>
  <p:slideViewPr>
    <p:cSldViewPr>
      <p:cViewPr varScale="1">
        <p:scale>
          <a:sx n="64" d="100"/>
          <a:sy n="64" d="100"/>
        </p:scale>
        <p:origin x="-12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0A00D-0703-4ECA-A187-5700A390ED2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E4BE7-42E6-415C-839D-5981C265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4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E4BE7-42E6-415C-839D-5981C26581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31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E4BE7-42E6-415C-839D-5981C26581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9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E4BE7-42E6-415C-839D-5981C265818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4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6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0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45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9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0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58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84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3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0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3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BC5B1-AB76-4ED6-B251-60B6CE0D600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82838-905A-4758-B71E-A505D2AF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5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624085"/>
              </p:ext>
            </p:extLst>
          </p:nvPr>
        </p:nvGraphicFramePr>
        <p:xfrm>
          <a:off x="104775" y="287338"/>
          <a:ext cx="8936038" cy="628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kument" r:id="rId3" imgW="8936227" imgH="6284746" progId="Word.Document.12">
                  <p:embed/>
                </p:oleObj>
              </mc:Choice>
              <mc:Fallback>
                <p:oleObj name="Dokument" r:id="rId3" imgW="8936227" imgH="62847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775" y="287338"/>
                        <a:ext cx="8936038" cy="6284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028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4"/>
            <a:ext cx="8229600" cy="4525963"/>
          </a:xfrm>
        </p:spPr>
        <p:txBody>
          <a:bodyPr/>
          <a:lstStyle/>
          <a:p>
            <a:r>
              <a:rPr lang="en-US" dirty="0"/>
              <a:t>Note: Fast injection kicker in Sector 2 </a:t>
            </a:r>
            <a:r>
              <a:rPr lang="en-US" dirty="0" smtClean="0"/>
              <a:t>could </a:t>
            </a:r>
            <a:r>
              <a:rPr lang="en-US" dirty="0"/>
              <a:t>be alternatively used to achieve the second and </a:t>
            </a:r>
            <a:r>
              <a:rPr lang="en-US" dirty="0" err="1"/>
              <a:t>muti</a:t>
            </a:r>
            <a:r>
              <a:rPr lang="en-US" dirty="0"/>
              <a:t>-turn but may not be strong enough for complete on-axis </a:t>
            </a:r>
            <a:r>
              <a:rPr lang="en-US" dirty="0" smtClean="0"/>
              <a:t>injection </a:t>
            </a:r>
            <a:r>
              <a:rPr lang="en-US" dirty="0"/>
              <a:t>and equalizing</a:t>
            </a:r>
          </a:p>
          <a:p>
            <a:r>
              <a:rPr lang="en-US" dirty="0" smtClean="0"/>
              <a:t>Time estimation: 0.5~1 shift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2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</a:t>
            </a:r>
            <a:r>
              <a:rPr lang="en-US" dirty="0"/>
              <a:t>4</a:t>
            </a:r>
            <a:r>
              <a:rPr lang="en-US" dirty="0" smtClean="0"/>
              <a:t>: </a:t>
            </a:r>
            <a:r>
              <a:rPr lang="en-US" dirty="0" smtClean="0"/>
              <a:t>Multi-turn to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679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Turning on </a:t>
            </a:r>
            <a:r>
              <a:rPr lang="en-US" dirty="0" err="1" smtClean="0"/>
              <a:t>sextupoles</a:t>
            </a:r>
            <a:r>
              <a:rPr lang="en-US" dirty="0" smtClean="0"/>
              <a:t> and </a:t>
            </a:r>
            <a:r>
              <a:rPr lang="en-US" dirty="0" err="1" smtClean="0"/>
              <a:t>octupoles</a:t>
            </a:r>
            <a:endParaRPr lang="en-US" dirty="0" smtClean="0"/>
          </a:p>
          <a:p>
            <a:pPr lvl="1"/>
            <a:r>
              <a:rPr lang="en-US" dirty="0" smtClean="0"/>
              <a:t>Dynamic aperture from commissioning simulation is promising for accumulation (at least with slow + fast kickers)</a:t>
            </a:r>
          </a:p>
          <a:p>
            <a:pPr lvl="1"/>
            <a:r>
              <a:rPr lang="en-US" dirty="0" err="1" smtClean="0"/>
              <a:t>Sextupoles</a:t>
            </a:r>
            <a:r>
              <a:rPr lang="en-US" dirty="0" smtClean="0"/>
              <a:t> and </a:t>
            </a:r>
            <a:r>
              <a:rPr lang="en-US" dirty="0" err="1" smtClean="0"/>
              <a:t>octupoles</a:t>
            </a:r>
            <a:r>
              <a:rPr lang="en-US" dirty="0" smtClean="0"/>
              <a:t> can be turned on in one-go: typical orbit change &lt;100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140968"/>
            <a:ext cx="4608512" cy="336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3558450"/>
            <a:ext cx="24268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Dynamic aperture after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turning on multipoles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(100 turn)</a:t>
            </a:r>
          </a:p>
        </p:txBody>
      </p:sp>
    </p:spTree>
    <p:extLst>
      <p:ext uri="{BB962C8B-B14F-4D97-AF65-F5344CB8AC3E}">
        <p14:creationId xmlns:p14="http://schemas.microsoft.com/office/powerpoint/2010/main" val="31949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Setting up RF</a:t>
            </a:r>
          </a:p>
          <a:p>
            <a:pPr lvl="1"/>
            <a:r>
              <a:rPr lang="en-US" dirty="0"/>
              <a:t>What are available signals to adjust phase?</a:t>
            </a:r>
          </a:p>
          <a:p>
            <a:r>
              <a:rPr lang="en-US" dirty="0"/>
              <a:t>Injection tuning</a:t>
            </a:r>
          </a:p>
          <a:p>
            <a:r>
              <a:rPr lang="en-US" dirty="0" smtClean="0"/>
              <a:t>Checking BPM orbit mode with expert</a:t>
            </a:r>
          </a:p>
          <a:p>
            <a:r>
              <a:rPr lang="en-US" dirty="0" smtClean="0"/>
              <a:t>Rough collimator setup</a:t>
            </a:r>
          </a:p>
          <a:p>
            <a:endParaRPr lang="en-US" dirty="0" smtClean="0"/>
          </a:p>
          <a:p>
            <a:r>
              <a:rPr lang="en-US" dirty="0" smtClean="0"/>
              <a:t>Note</a:t>
            </a:r>
          </a:p>
          <a:p>
            <a:pPr lvl="1"/>
            <a:r>
              <a:rPr lang="en-US" dirty="0" smtClean="0"/>
              <a:t>Commissioning of ICT and on-line lifetime monitor can be started in parallel as soon as we have stored beam.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same for SR beam size monitors? (</a:t>
            </a:r>
            <a:r>
              <a:rPr lang="en-US" dirty="0" err="1" smtClean="0">
                <a:solidFill>
                  <a:srgbClr val="FF0000"/>
                </a:solidFill>
              </a:rPr>
              <a:t>Cigdem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 smtClean="0"/>
              <a:t>Vacuum scrubbing </a:t>
            </a:r>
            <a:r>
              <a:rPr lang="en-US" dirty="0"/>
              <a:t>c</a:t>
            </a:r>
            <a:r>
              <a:rPr lang="en-US" dirty="0" smtClean="0"/>
              <a:t>omes for free but we pay more attention to the vacuum pressure along the ring as soon as we have stored beam</a:t>
            </a:r>
          </a:p>
          <a:p>
            <a:pPr lvl="1"/>
            <a:endParaRPr lang="en-US" dirty="0"/>
          </a:p>
          <a:p>
            <a:r>
              <a:rPr lang="en-US" dirty="0" smtClean="0"/>
              <a:t>Time estimation</a:t>
            </a:r>
          </a:p>
          <a:p>
            <a:pPr lvl="1"/>
            <a:r>
              <a:rPr lang="en-US" dirty="0" smtClean="0"/>
              <a:t>~5 shifts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9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/>
              <a:t>4</a:t>
            </a:r>
            <a:r>
              <a:rPr lang="en-US" dirty="0" smtClean="0"/>
              <a:t>: </a:t>
            </a:r>
            <a:r>
              <a:rPr lang="en-US" dirty="0" smtClean="0"/>
              <a:t>Beam dump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thing to do when we achieve stored beam</a:t>
            </a:r>
          </a:p>
          <a:p>
            <a:r>
              <a:rPr lang="en-US" dirty="0" smtClean="0"/>
              <a:t>Beam dump procedure needs to be discussed and determined…</a:t>
            </a:r>
          </a:p>
          <a:p>
            <a:endParaRPr lang="en-US" dirty="0"/>
          </a:p>
          <a:p>
            <a:r>
              <a:rPr lang="en-US" dirty="0" smtClean="0"/>
              <a:t>Time estimation: 1 shift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5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/>
              <a:t>4</a:t>
            </a:r>
            <a:r>
              <a:rPr lang="en-US" dirty="0" smtClean="0"/>
              <a:t>: </a:t>
            </a:r>
            <a:r>
              <a:rPr lang="en-US" dirty="0" smtClean="0"/>
              <a:t>Basic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Slow orbit feedback and RF frequency feedback</a:t>
            </a:r>
          </a:p>
          <a:p>
            <a:endParaRPr lang="en-US" dirty="0"/>
          </a:p>
          <a:p>
            <a:r>
              <a:rPr lang="en-US" dirty="0" smtClean="0"/>
              <a:t>Time estimation: 1~2 shifts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923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</a:t>
            </a:r>
            <a:r>
              <a:rPr lang="en-US" dirty="0" smtClean="0"/>
              <a:t>4: </a:t>
            </a:r>
            <a:r>
              <a:rPr lang="en-US" dirty="0" smtClean="0"/>
              <a:t>BPM BBA with stored beam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27707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Commissioning of tune </a:t>
            </a:r>
            <a:r>
              <a:rPr lang="en-US" dirty="0" smtClean="0"/>
              <a:t>monitor </a:t>
            </a:r>
            <a:r>
              <a:rPr lang="en-US" dirty="0" smtClean="0">
                <a:solidFill>
                  <a:srgbClr val="FF0000"/>
                </a:solidFill>
              </a:rPr>
              <a:t>(One of BPMs?)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BBA with low current stored beam but as high as possible</a:t>
            </a:r>
          </a:p>
          <a:p>
            <a:r>
              <a:rPr lang="en-US" dirty="0" smtClean="0"/>
              <a:t>Procedure similar to SLS</a:t>
            </a:r>
          </a:p>
          <a:p>
            <a:pPr lvl="1"/>
            <a:r>
              <a:rPr lang="en-US" dirty="0" smtClean="0"/>
              <a:t>Expected precision ~5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Simulation of BBA itself is skipped since it is well established procedure</a:t>
            </a:r>
          </a:p>
          <a:p>
            <a:r>
              <a:rPr lang="en-US" dirty="0" smtClean="0"/>
              <a:t>Tracking simulation showed that DA can be recovered by BBA for bad seeds (for #45, DA at negative x side improved from -2.7 mm to -6.9 mm)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BBA procedure requires slow-orbit feedback? (Michael)</a:t>
            </a:r>
          </a:p>
          <a:p>
            <a:endParaRPr lang="en-US" dirty="0" smtClean="0"/>
          </a:p>
          <a:p>
            <a:r>
              <a:rPr lang="en-US" dirty="0" smtClean="0"/>
              <a:t>Time estimation</a:t>
            </a:r>
          </a:p>
          <a:p>
            <a:pPr lvl="1"/>
            <a:r>
              <a:rPr lang="en-US" dirty="0" smtClean="0"/>
              <a:t>~5 shifts for the first time (repeated later)</a:t>
            </a:r>
          </a:p>
          <a:p>
            <a:pPr lvl="1"/>
            <a:r>
              <a:rPr lang="en-US" dirty="0" smtClean="0"/>
              <a:t>Cf. ~1.5 shift at the SLS with less number of BPMs… Need a modification to speed it up?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326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</a:t>
            </a:r>
            <a:r>
              <a:rPr lang="en-US" dirty="0" smtClean="0"/>
              <a:t>4: </a:t>
            </a:r>
            <a:r>
              <a:rPr lang="en-US" dirty="0" smtClean="0"/>
              <a:t>Linear optics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LOCO style optics correction is examined by simulation</a:t>
            </a:r>
          </a:p>
          <a:p>
            <a:pPr lvl="1"/>
            <a:r>
              <a:rPr lang="en-US" dirty="0"/>
              <a:t>Beta beat correction to 1% or better is achieved</a:t>
            </a:r>
          </a:p>
          <a:p>
            <a:pPr lvl="1"/>
            <a:r>
              <a:rPr lang="en-US" dirty="0" smtClean="0"/>
              <a:t>Horizontal dispersion needs to be  corrected simultaneously</a:t>
            </a:r>
          </a:p>
          <a:p>
            <a:pPr lvl="1"/>
            <a:r>
              <a:rPr lang="en-US" dirty="0" smtClean="0"/>
              <a:t>Rough chromaticity measurement can be done as a by-product of dispersion measurement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f very much off, sanity check of </a:t>
            </a:r>
            <a:r>
              <a:rPr lang="en-US" dirty="0" err="1" smtClean="0"/>
              <a:t>sextupole</a:t>
            </a:r>
            <a:r>
              <a:rPr lang="en-US" dirty="0" smtClean="0"/>
              <a:t> families here (original plan in Phase 4) </a:t>
            </a:r>
          </a:p>
          <a:p>
            <a:r>
              <a:rPr lang="en-US" dirty="0" smtClean="0"/>
              <a:t>Time estimation</a:t>
            </a:r>
          </a:p>
          <a:p>
            <a:pPr lvl="1"/>
            <a:r>
              <a:rPr lang="en-US" dirty="0" smtClean="0"/>
              <a:t>2~3 shifts for the first time (repeated later)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07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</a:t>
            </a:r>
            <a:r>
              <a:rPr lang="en-US" dirty="0" smtClean="0"/>
              <a:t>5: </a:t>
            </a:r>
            <a:r>
              <a:rPr lang="en-US" dirty="0" smtClean="0"/>
              <a:t>Vertical emittance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Procedure</a:t>
            </a:r>
          </a:p>
          <a:p>
            <a:pPr lvl="1"/>
            <a:r>
              <a:rPr lang="en-US" dirty="0" smtClean="0"/>
              <a:t>Vertical girder realignment to suppress spurious vertical dispersion and coupling (might be skipped if the vertical corrector strength is already low)</a:t>
            </a:r>
          </a:p>
          <a:p>
            <a:pPr lvl="1"/>
            <a:r>
              <a:rPr lang="en-US" dirty="0" smtClean="0"/>
              <a:t>Coupling correction; Response matrix measurement is already established from the previous phase</a:t>
            </a:r>
          </a:p>
          <a:p>
            <a:pPr lvl="1"/>
            <a:r>
              <a:rPr lang="en-US" dirty="0" smtClean="0"/>
              <a:t>Applying the design skew quad setting</a:t>
            </a:r>
          </a:p>
          <a:p>
            <a:pPr lvl="1"/>
            <a:r>
              <a:rPr lang="en-US" dirty="0" smtClean="0"/>
              <a:t>Measuring response matrix again for confirmation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Checking the vertical beam size with SR beam size monitor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dirty="0" smtClean="0"/>
              <a:t>Time estimation</a:t>
            </a:r>
          </a:p>
          <a:p>
            <a:pPr lvl="1"/>
            <a:r>
              <a:rPr lang="en-US" dirty="0" smtClean="0"/>
              <a:t>2~3 shifts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50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</a:t>
            </a:r>
            <a:r>
              <a:rPr lang="en-US" dirty="0" smtClean="0"/>
              <a:t>5: </a:t>
            </a:r>
            <a:r>
              <a:rPr lang="en-US" dirty="0" smtClean="0"/>
              <a:t>Chromaticity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Chromaticity measurement and </a:t>
            </a:r>
            <a:r>
              <a:rPr lang="en-US" dirty="0" smtClean="0"/>
              <a:t>correction</a:t>
            </a:r>
          </a:p>
          <a:p>
            <a:pPr lvl="1"/>
            <a:r>
              <a:rPr lang="en-US" dirty="0" smtClean="0"/>
              <a:t>Sanity check of </a:t>
            </a:r>
            <a:r>
              <a:rPr lang="en-US" dirty="0" err="1" smtClean="0"/>
              <a:t>sextupole</a:t>
            </a:r>
            <a:r>
              <a:rPr lang="en-US" dirty="0" smtClean="0"/>
              <a:t> families, i.e., measuring chromaticity changes by varying </a:t>
            </a:r>
            <a:r>
              <a:rPr lang="en-US" dirty="0" err="1" smtClean="0"/>
              <a:t>sxtupoles</a:t>
            </a:r>
            <a:r>
              <a:rPr lang="en-US" dirty="0" smtClean="0"/>
              <a:t> family by family</a:t>
            </a:r>
          </a:p>
          <a:p>
            <a:pPr lvl="1"/>
            <a:r>
              <a:rPr lang="en-US" dirty="0" smtClean="0"/>
              <a:t>Wrong polarity can be detected by comparing the prediction from the optics model </a:t>
            </a:r>
          </a:p>
          <a:p>
            <a:pPr lvl="1"/>
            <a:endParaRPr lang="en-US" dirty="0"/>
          </a:p>
          <a:p>
            <a:r>
              <a:rPr lang="en-US" dirty="0" smtClean="0"/>
              <a:t>Time estimation: 1~2 shifts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 smtClean="0"/>
              <a:t>5: </a:t>
            </a:r>
            <a:r>
              <a:rPr lang="en-US" dirty="0" smtClean="0"/>
              <a:t>Full current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this point, we are ready to test a full current accumulation</a:t>
            </a:r>
          </a:p>
          <a:p>
            <a:r>
              <a:rPr lang="en-US" dirty="0" smtClean="0"/>
              <a:t>Commissioning of third harmonic cavity</a:t>
            </a:r>
          </a:p>
          <a:p>
            <a:r>
              <a:rPr lang="en-US" dirty="0" smtClean="0"/>
              <a:t>500 MHz cavity tuning (not necessary for HOM damped cavity?)</a:t>
            </a:r>
          </a:p>
          <a:p>
            <a:r>
              <a:rPr lang="en-US" dirty="0" smtClean="0"/>
              <a:t>Bunch-by-bunch feedback essential?</a:t>
            </a:r>
          </a:p>
          <a:p>
            <a:r>
              <a:rPr lang="en-US" dirty="0" smtClean="0"/>
              <a:t>With high current, nonlinear optics tuning</a:t>
            </a:r>
          </a:p>
          <a:p>
            <a:endParaRPr lang="en-US" dirty="0"/>
          </a:p>
          <a:p>
            <a:r>
              <a:rPr lang="en-US" dirty="0" smtClean="0"/>
              <a:t>Time estimation: ~5 shifts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50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SLS2 beam commissioning – Plans and supporting simulations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Aiba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4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 </a:t>
            </a:r>
            <a:r>
              <a:rPr lang="en-US" dirty="0" smtClean="0"/>
              <a:t>6: </a:t>
            </a:r>
            <a:r>
              <a:rPr lang="en-US" dirty="0" smtClean="0"/>
              <a:t>IDs and collimators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Precise collimator setup</a:t>
            </a:r>
          </a:p>
          <a:p>
            <a:r>
              <a:rPr lang="en-US" dirty="0" smtClean="0"/>
              <a:t>Turning on and off IDs one by one</a:t>
            </a:r>
          </a:p>
          <a:p>
            <a:r>
              <a:rPr lang="en-US" dirty="0" smtClean="0"/>
              <a:t>Beam dump procedure, normal and emergency dump</a:t>
            </a:r>
          </a:p>
          <a:p>
            <a:endParaRPr lang="en-US" dirty="0"/>
          </a:p>
          <a:p>
            <a:r>
              <a:rPr lang="en-US" dirty="0" smtClean="0"/>
              <a:t>Time estimation: 3~4 shifts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27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</a:t>
            </a:r>
            <a:r>
              <a:rPr lang="en-US" dirty="0" smtClean="0"/>
              <a:t>6: </a:t>
            </a:r>
            <a:r>
              <a:rPr lang="en-US" dirty="0" smtClean="0"/>
              <a:t>First photon beam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Shifts together with beamline users</a:t>
            </a:r>
          </a:p>
          <a:p>
            <a:endParaRPr lang="en-US" dirty="0"/>
          </a:p>
          <a:p>
            <a:r>
              <a:rPr lang="en-US" dirty="0" smtClean="0"/>
              <a:t>Time estimation: 1~2 shifts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4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</a:t>
            </a:r>
            <a:r>
              <a:rPr lang="en-US" dirty="0" smtClean="0"/>
              <a:t>7: </a:t>
            </a:r>
            <a:r>
              <a:rPr lang="en-US" dirty="0" smtClean="0"/>
              <a:t>Finalization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Bunch-by-bunch feedback (if not done in Phase 4)</a:t>
            </a:r>
          </a:p>
          <a:p>
            <a:r>
              <a:rPr lang="en-US" dirty="0" smtClean="0"/>
              <a:t>Feedforward table implementation, i.e., ID gaps vs correctors</a:t>
            </a:r>
          </a:p>
          <a:p>
            <a:r>
              <a:rPr lang="en-US" dirty="0" smtClean="0"/>
              <a:t>Refinement of the previous commissioning steps</a:t>
            </a:r>
          </a:p>
          <a:p>
            <a:endParaRPr lang="en-US" dirty="0"/>
          </a:p>
          <a:p>
            <a:r>
              <a:rPr lang="en-US" dirty="0" smtClean="0"/>
              <a:t>Time estimation: Not applicable. We use the time left and refinement in parallel to the beamline commissioning (see the last slide)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Dry run/check before beam commissioning as much as possible, both hardware and software</a:t>
            </a:r>
          </a:p>
          <a:p>
            <a:r>
              <a:rPr lang="en-US" dirty="0"/>
              <a:t>Beam commissioning and system commissioning in parallel most of time</a:t>
            </a:r>
          </a:p>
          <a:p>
            <a:r>
              <a:rPr lang="en-US" dirty="0" smtClean="0"/>
              <a:t>No shortcut, following step by step the plan</a:t>
            </a:r>
          </a:p>
          <a:p>
            <a:r>
              <a:rPr lang="en-US" dirty="0" smtClean="0"/>
              <a:t>No photon beam until Phase 5</a:t>
            </a:r>
          </a:p>
        </p:txBody>
      </p:sp>
    </p:spTree>
    <p:extLst>
      <p:ext uri="{BB962C8B-B14F-4D97-AF65-F5344CB8AC3E}">
        <p14:creationId xmlns:p14="http://schemas.microsoft.com/office/powerpoint/2010/main" val="10604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Question: man power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Estimated number of shifts ~ </a:t>
            </a:r>
            <a:r>
              <a:rPr lang="en-US" dirty="0" smtClean="0"/>
              <a:t>34 </a:t>
            </a:r>
            <a:r>
              <a:rPr lang="en-US" dirty="0"/>
              <a:t>shifts (no reserve) </a:t>
            </a:r>
          </a:p>
          <a:p>
            <a:r>
              <a:rPr lang="en-US" dirty="0" smtClean="0"/>
              <a:t>Shift planning</a:t>
            </a:r>
            <a:endParaRPr lang="en-US" dirty="0"/>
          </a:p>
          <a:p>
            <a:pPr lvl="1"/>
            <a:r>
              <a:rPr lang="en-US" dirty="0"/>
              <a:t>‘1 shift per day, only on weekdays’ would be </a:t>
            </a:r>
            <a:r>
              <a:rPr lang="en-US" dirty="0" smtClean="0"/>
              <a:t>practical and compatible with the above estimation</a:t>
            </a:r>
          </a:p>
          <a:p>
            <a:pPr lvl="1"/>
            <a:r>
              <a:rPr lang="en-US" dirty="0" smtClean="0"/>
              <a:t>During </a:t>
            </a:r>
            <a:r>
              <a:rPr lang="en-US" dirty="0"/>
              <a:t>the </a:t>
            </a:r>
            <a:r>
              <a:rPr lang="en-US" dirty="0" smtClean="0"/>
              <a:t>night and weekend, </a:t>
            </a:r>
            <a:r>
              <a:rPr lang="en-US" dirty="0"/>
              <a:t>vacuum scrubbing by </a:t>
            </a:r>
            <a:r>
              <a:rPr lang="en-US" dirty="0" smtClean="0"/>
              <a:t>operators</a:t>
            </a:r>
          </a:p>
          <a:p>
            <a:r>
              <a:rPr lang="en-US" dirty="0" smtClean="0"/>
              <a:t>Once the dedicated accelerator commissioning phase is completed, we may take night shift for refinement while the beamline commissioning is performed during the day time. </a:t>
            </a:r>
          </a:p>
        </p:txBody>
      </p:sp>
    </p:spTree>
    <p:extLst>
      <p:ext uri="{BB962C8B-B14F-4D97-AF65-F5344CB8AC3E}">
        <p14:creationId xmlns:p14="http://schemas.microsoft.com/office/powerpoint/2010/main" val="895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98904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Phase </a:t>
            </a:r>
            <a:r>
              <a:rPr lang="en-US" dirty="0" smtClean="0"/>
              <a:t>1 </a:t>
            </a:r>
            <a:r>
              <a:rPr lang="en-US" dirty="0"/>
              <a:t>– </a:t>
            </a:r>
            <a:r>
              <a:rPr lang="en-US" dirty="0" err="1"/>
              <a:t>Linac</a:t>
            </a:r>
            <a:r>
              <a:rPr lang="en-US" dirty="0"/>
              <a:t>, booster and transfer line commissioning</a:t>
            </a:r>
          </a:p>
          <a:p>
            <a:r>
              <a:rPr lang="en-US" dirty="0"/>
              <a:t>Phase </a:t>
            </a:r>
            <a:r>
              <a:rPr lang="en-US" dirty="0" smtClean="0"/>
              <a:t>2 </a:t>
            </a:r>
            <a:r>
              <a:rPr lang="en-US" dirty="0"/>
              <a:t>– First turn in storage ring</a:t>
            </a:r>
          </a:p>
          <a:p>
            <a:r>
              <a:rPr lang="en-US" dirty="0"/>
              <a:t>Phase </a:t>
            </a:r>
            <a:r>
              <a:rPr lang="en-US" dirty="0" smtClean="0"/>
              <a:t>3 </a:t>
            </a:r>
            <a:r>
              <a:rPr lang="en-US" dirty="0"/>
              <a:t>– Second turn and multi turn</a:t>
            </a:r>
          </a:p>
          <a:p>
            <a:r>
              <a:rPr lang="en-US" dirty="0"/>
              <a:t>Phase </a:t>
            </a:r>
            <a:r>
              <a:rPr lang="en-US" dirty="0" smtClean="0"/>
              <a:t>4 </a:t>
            </a:r>
            <a:r>
              <a:rPr lang="en-US" dirty="0"/>
              <a:t>– Accumulation, basic feedbacks and linear optics </a:t>
            </a:r>
          </a:p>
          <a:p>
            <a:r>
              <a:rPr lang="en-US" dirty="0"/>
              <a:t>Phase </a:t>
            </a:r>
            <a:r>
              <a:rPr lang="en-US" dirty="0" smtClean="0"/>
              <a:t>5 </a:t>
            </a:r>
            <a:r>
              <a:rPr lang="en-US" dirty="0"/>
              <a:t>– Nominal beam current with advanced settings </a:t>
            </a:r>
            <a:r>
              <a:rPr lang="en-US" dirty="0" smtClean="0"/>
              <a:t>		and </a:t>
            </a:r>
            <a:r>
              <a:rPr lang="en-US" dirty="0"/>
              <a:t>feedbacks</a:t>
            </a:r>
          </a:p>
          <a:p>
            <a:r>
              <a:rPr lang="en-US" dirty="0"/>
              <a:t>Phase </a:t>
            </a:r>
            <a:r>
              <a:rPr lang="en-US" dirty="0" smtClean="0"/>
              <a:t>6 </a:t>
            </a:r>
            <a:r>
              <a:rPr lang="en-US" dirty="0"/>
              <a:t>– Insertion device and collimator setup, making </a:t>
            </a:r>
            <a:r>
              <a:rPr lang="en-US" dirty="0" smtClean="0"/>
              <a:t>		first </a:t>
            </a:r>
            <a:r>
              <a:rPr lang="en-US" dirty="0"/>
              <a:t>photon beams </a:t>
            </a:r>
          </a:p>
          <a:p>
            <a:r>
              <a:rPr lang="en-US" dirty="0"/>
              <a:t>Phase </a:t>
            </a:r>
            <a:r>
              <a:rPr lang="en-US" dirty="0" smtClean="0"/>
              <a:t>7 </a:t>
            </a:r>
            <a:r>
              <a:rPr lang="en-US" dirty="0"/>
              <a:t>– Finalization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5517232"/>
            <a:ext cx="71829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weeks for Phase 0, excluding </a:t>
            </a:r>
            <a:r>
              <a:rPr lang="en-US" dirty="0" err="1" smtClean="0"/>
              <a:t>linac</a:t>
            </a:r>
            <a:r>
              <a:rPr lang="en-US" dirty="0" smtClean="0"/>
              <a:t> commissioning</a:t>
            </a:r>
          </a:p>
          <a:p>
            <a:r>
              <a:rPr lang="en-US" dirty="0" smtClean="0"/>
              <a:t>Two and half months for the rest</a:t>
            </a:r>
          </a:p>
          <a:p>
            <a:r>
              <a:rPr lang="en-US" dirty="0" smtClean="0"/>
              <a:t>Another three months available in parallel to the beamline commissioning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70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Correlated misalignment model</a:t>
            </a:r>
          </a:p>
          <a:p>
            <a:pPr lvl="1"/>
            <a:r>
              <a:rPr lang="en-US" dirty="0" smtClean="0"/>
              <a:t>Girder absolute misalignment = 60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Girder to girder (joint play) = </a:t>
            </a:r>
            <a:r>
              <a:rPr lang="en-US" dirty="0"/>
              <a:t>2</a:t>
            </a:r>
            <a:r>
              <a:rPr lang="en-US" dirty="0" smtClean="0"/>
              <a:t>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Element to element = </a:t>
            </a:r>
            <a:r>
              <a:rPr lang="en-US" dirty="0"/>
              <a:t>3</a:t>
            </a:r>
            <a:r>
              <a:rPr lang="en-US" dirty="0" smtClean="0"/>
              <a:t>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Roll error, 300  </a:t>
            </a:r>
            <a:r>
              <a:rPr lang="en-US" dirty="0" err="1" smtClean="0">
                <a:latin typeface="Symbol" panose="05050102010706020507" pitchFamily="18" charset="2"/>
              </a:rPr>
              <a:t>m</a:t>
            </a:r>
            <a:r>
              <a:rPr lang="en-US" dirty="0" err="1" smtClean="0"/>
              <a:t>rad</a:t>
            </a:r>
            <a:r>
              <a:rPr lang="en-US" dirty="0" smtClean="0"/>
              <a:t> for magnet</a:t>
            </a:r>
          </a:p>
          <a:p>
            <a:pPr lvl="1"/>
            <a:r>
              <a:rPr lang="en-US" dirty="0" smtClean="0"/>
              <a:t>2 sigma cut</a:t>
            </a:r>
          </a:p>
          <a:p>
            <a:r>
              <a:rPr lang="en-US" dirty="0" smtClean="0"/>
              <a:t>BPM electronic offset/roll error</a:t>
            </a:r>
          </a:p>
          <a:p>
            <a:pPr lvl="1"/>
            <a:r>
              <a:rPr lang="en-US" dirty="0" smtClean="0"/>
              <a:t>Offset = </a:t>
            </a:r>
            <a:r>
              <a:rPr lang="en-US" dirty="0"/>
              <a:t>3</a:t>
            </a:r>
            <a:r>
              <a:rPr lang="en-US" dirty="0" smtClean="0"/>
              <a:t>00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Roll </a:t>
            </a:r>
            <a:r>
              <a:rPr lang="en-US" dirty="0"/>
              <a:t>error 10 </a:t>
            </a:r>
            <a:r>
              <a:rPr lang="en-US" dirty="0" err="1"/>
              <a:t>mrad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2 sigma cut</a:t>
            </a:r>
          </a:p>
          <a:p>
            <a:r>
              <a:rPr lang="en-US" dirty="0" smtClean="0"/>
              <a:t>BPM noise </a:t>
            </a:r>
          </a:p>
          <a:p>
            <a:pPr lvl="1"/>
            <a:r>
              <a:rPr lang="en-US" dirty="0" smtClean="0"/>
              <a:t>Trajectory mode: ~50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</a:t>
            </a:r>
            <a:r>
              <a:rPr lang="en-US" dirty="0" err="1" smtClean="0"/>
              <a:t>rms</a:t>
            </a:r>
            <a:r>
              <a:rPr lang="en-US" dirty="0" smtClean="0"/>
              <a:t> ? (error  can be significantly smaller by repeating measurement)</a:t>
            </a:r>
          </a:p>
          <a:p>
            <a:pPr lvl="1"/>
            <a:r>
              <a:rPr lang="en-US" dirty="0" smtClean="0"/>
              <a:t>Orbit mode:  ?</a:t>
            </a:r>
          </a:p>
          <a:p>
            <a:r>
              <a:rPr lang="en-US" dirty="0" smtClean="0"/>
              <a:t>Magnetic field error</a:t>
            </a:r>
          </a:p>
          <a:p>
            <a:pPr lvl="1"/>
            <a:r>
              <a:rPr lang="en-US" dirty="0" smtClean="0"/>
              <a:t>All magnet strength, 0.2%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2 sigma cut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3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</a:t>
            </a:r>
            <a:r>
              <a:rPr lang="en-US" dirty="0" smtClean="0"/>
              <a:t>2: </a:t>
            </a:r>
            <a:r>
              <a:rPr lang="en-US" dirty="0" smtClean="0"/>
              <a:t>First-turn trajectory 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18008"/>
            <a:ext cx="8229600" cy="224739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Turn off </a:t>
            </a:r>
            <a:r>
              <a:rPr lang="en-US" dirty="0" err="1"/>
              <a:t>s</a:t>
            </a:r>
            <a:r>
              <a:rPr lang="en-US" dirty="0" err="1" smtClean="0"/>
              <a:t>extupoles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octupoles</a:t>
            </a:r>
            <a:endParaRPr lang="en-US" dirty="0" smtClean="0"/>
          </a:p>
          <a:p>
            <a:pPr lvl="1"/>
            <a:r>
              <a:rPr lang="en-US" dirty="0"/>
              <a:t>O</a:t>
            </a:r>
            <a:r>
              <a:rPr lang="en-US" dirty="0" smtClean="0"/>
              <a:t>therwise </a:t>
            </a:r>
            <a:r>
              <a:rPr lang="en-US" dirty="0"/>
              <a:t>trajectory response matrix is heavily modified by </a:t>
            </a:r>
            <a:r>
              <a:rPr lang="en-US" dirty="0" smtClean="0"/>
              <a:t>feed-down</a:t>
            </a:r>
          </a:p>
          <a:p>
            <a:r>
              <a:rPr lang="en-US" dirty="0" smtClean="0"/>
              <a:t>Threading is impossible… </a:t>
            </a:r>
          </a:p>
          <a:p>
            <a:pPr lvl="1"/>
            <a:r>
              <a:rPr lang="en-US" dirty="0" smtClean="0"/>
              <a:t>Corrector strengths too high due to BPM electronic offsets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9" y="3565406"/>
            <a:ext cx="3815887" cy="277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07929" y="4765441"/>
            <a:ext cx="33127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Only misalignment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Misalignment + 0.1% dipole error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Misalignment + BPM offset 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(500 </a:t>
            </a:r>
            <a:r>
              <a:rPr lang="en-US" dirty="0" err="1" smtClean="0">
                <a:solidFill>
                  <a:srgbClr val="0000FF"/>
                </a:solidFill>
              </a:rPr>
              <a:t>mrad</a:t>
            </a:r>
            <a:r>
              <a:rPr lang="en-US" dirty="0" smtClean="0">
                <a:solidFill>
                  <a:srgbClr val="0000FF"/>
                </a:solidFill>
              </a:rPr>
              <a:t>, exaggerated)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19672" y="5365602"/>
            <a:ext cx="3383839" cy="0"/>
          </a:xfrm>
          <a:prstGeom prst="line">
            <a:avLst/>
          </a:prstGeom>
          <a:ln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5736" y="5316915"/>
            <a:ext cx="238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66FF"/>
                </a:solidFill>
              </a:rPr>
              <a:t>C</a:t>
            </a:r>
            <a:r>
              <a:rPr lang="en-US" dirty="0" smtClean="0">
                <a:solidFill>
                  <a:srgbClr val="FF66FF"/>
                </a:solidFill>
              </a:rPr>
              <a:t>orrector strength limit</a:t>
            </a:r>
            <a:endParaRPr lang="en-US" dirty="0">
              <a:solidFill>
                <a:srgbClr val="FF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7929" y="3798503"/>
            <a:ext cx="33355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</a:rPr>
              <a:t>Maximum corrector strength </a:t>
            </a:r>
          </a:p>
          <a:p>
            <a:r>
              <a:rPr lang="en-US" sz="1600" dirty="0" smtClean="0">
                <a:solidFill>
                  <a:srgbClr val="7030A0"/>
                </a:solidFill>
              </a:rPr>
              <a:t>for trajectory threading</a:t>
            </a:r>
          </a:p>
          <a:p>
            <a:r>
              <a:rPr lang="en-US" sz="1600" dirty="0" smtClean="0">
                <a:solidFill>
                  <a:srgbClr val="7030A0"/>
                </a:solidFill>
              </a:rPr>
              <a:t>(simulation for various random seeds)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80017" y="2532480"/>
            <a:ext cx="3542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First ‘Damn it’ at the very beginning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77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56" y="404667"/>
            <a:ext cx="8229600" cy="194421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“Magic” to enable threading (BPM offset error correction)</a:t>
            </a:r>
          </a:p>
          <a:p>
            <a:pPr lvl="1"/>
            <a:r>
              <a:rPr lang="en-US" dirty="0" smtClean="0"/>
              <a:t>Injecting beam and recording the trajectory </a:t>
            </a:r>
          </a:p>
          <a:p>
            <a:pPr lvl="1"/>
            <a:r>
              <a:rPr lang="en-US" dirty="0" smtClean="0"/>
              <a:t>Computing corrector strengths to correct the trajectory</a:t>
            </a:r>
          </a:p>
          <a:p>
            <a:pPr lvl="1"/>
            <a:r>
              <a:rPr lang="en-US" dirty="0" smtClean="0"/>
              <a:t>From the above corrector pattern, finding BPM offsets using a response matrix of corrector strengths to BPM offsets</a:t>
            </a:r>
          </a:p>
          <a:p>
            <a:pPr lvl="1"/>
            <a:r>
              <a:rPr lang="en-US" dirty="0" smtClean="0"/>
              <a:t>Works for 200--500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 BPM offset</a:t>
            </a:r>
          </a:p>
          <a:p>
            <a:pPr lv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51" y="3200203"/>
            <a:ext cx="3265644" cy="236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81951" y="2276872"/>
            <a:ext cx="4413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Misalignment + offset (in case of BPM)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All components before BPM offset correction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Only BPM after BPM offset correction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4" y="2996951"/>
            <a:ext cx="3424751" cy="2436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2276876"/>
            <a:ext cx="326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Corrector strength along the ring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w/</a:t>
            </a:r>
            <a:r>
              <a:rPr lang="en-US" dirty="0" smtClean="0">
                <a:solidFill>
                  <a:srgbClr val="008000"/>
                </a:solidFill>
              </a:rPr>
              <a:t> and </a:t>
            </a:r>
            <a:r>
              <a:rPr lang="en-US" dirty="0" smtClean="0">
                <a:solidFill>
                  <a:srgbClr val="FF0000"/>
                </a:solidFill>
              </a:rPr>
              <a:t>w/o</a:t>
            </a:r>
            <a:r>
              <a:rPr lang="en-US" dirty="0" smtClean="0">
                <a:solidFill>
                  <a:srgbClr val="008000"/>
                </a:solidFill>
              </a:rPr>
              <a:t> offset correction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45390" y="5600412"/>
            <a:ext cx="61173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6600FF"/>
                </a:solidFill>
              </a:rPr>
              <a:t>Threading becomes possible after BPM offset correction!</a:t>
            </a:r>
          </a:p>
          <a:p>
            <a:r>
              <a:rPr lang="en-US" sz="2000" dirty="0" smtClean="0">
                <a:solidFill>
                  <a:srgbClr val="6600FF"/>
                </a:solidFill>
              </a:rPr>
              <a:t>BPM offset is approximately reduced by half</a:t>
            </a:r>
          </a:p>
        </p:txBody>
      </p:sp>
    </p:spTree>
    <p:extLst>
      <p:ext uri="{BB962C8B-B14F-4D97-AF65-F5344CB8AC3E}">
        <p14:creationId xmlns:p14="http://schemas.microsoft.com/office/powerpoint/2010/main" val="417190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90"/>
            <a:ext cx="8229600" cy="187220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Injection beam energy calibration</a:t>
            </a:r>
          </a:p>
          <a:p>
            <a:pPr lvl="1"/>
            <a:r>
              <a:rPr lang="en-US" dirty="0" smtClean="0"/>
              <a:t>The average over the inferred hor. BPM offsets is correlated to the injection bean energy deviation</a:t>
            </a:r>
          </a:p>
          <a:p>
            <a:pPr lvl="1"/>
            <a:r>
              <a:rPr lang="en-US" dirty="0" smtClean="0"/>
              <a:t>Simulation showed that the injection beam energy can be found with a good precision, &lt;0.2% if no systematic offset (non zero average offset)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12979"/>
            <a:ext cx="3816424" cy="2698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9791" y="2668270"/>
            <a:ext cx="5532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Averaged BPM offset vs. Injection beam energy deviation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2125" y="3717036"/>
            <a:ext cx="2784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simulations each for </a:t>
            </a:r>
          </a:p>
          <a:p>
            <a:r>
              <a:rPr lang="en-US" dirty="0" smtClean="0"/>
              <a:t>-1, 0, +1% energy deviation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8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Polarity checks</a:t>
            </a:r>
          </a:p>
          <a:p>
            <a:pPr lvl="1"/>
            <a:r>
              <a:rPr lang="en-US" dirty="0" smtClean="0"/>
              <a:t>Threading still does not work if any polarity of BPM, corrector and quad is wrong</a:t>
            </a:r>
          </a:p>
          <a:p>
            <a:pPr lvl="1"/>
            <a:r>
              <a:rPr lang="en-US" dirty="0" smtClean="0"/>
              <a:t>Polarity check is therefore done in parallel (looking into trajectory responses to correctors)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Note</a:t>
            </a:r>
          </a:p>
          <a:p>
            <a:pPr lvl="1"/>
            <a:r>
              <a:rPr lang="en-US" dirty="0" smtClean="0"/>
              <a:t>It is likely that the injection beam does not reach to the end of first turn with no correction: </a:t>
            </a:r>
            <a:r>
              <a:rPr lang="en-US" dirty="0" err="1" smtClean="0"/>
              <a:t>Micado</a:t>
            </a:r>
            <a:r>
              <a:rPr lang="en-US" dirty="0" smtClean="0"/>
              <a:t>-style trajectory correction may be applied to bring the trajectory to 1 mm level with reasonable corrector strength (this was examined by simulation)</a:t>
            </a:r>
          </a:p>
          <a:p>
            <a:pPr lvl="1"/>
            <a:endParaRPr lang="en-US" dirty="0"/>
          </a:p>
          <a:p>
            <a:r>
              <a:rPr lang="en-US" dirty="0" smtClean="0"/>
              <a:t>Time estimation</a:t>
            </a:r>
          </a:p>
          <a:p>
            <a:pPr lvl="1"/>
            <a:r>
              <a:rPr lang="en-US" dirty="0" smtClean="0"/>
              <a:t>1 shift: Possibly more shifts if many wrong polarities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08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</a:t>
            </a:r>
            <a:r>
              <a:rPr lang="en-US" dirty="0"/>
              <a:t>3</a:t>
            </a:r>
            <a:r>
              <a:rPr lang="en-US" dirty="0" smtClean="0"/>
              <a:t>: </a:t>
            </a:r>
            <a:r>
              <a:rPr lang="en-US" dirty="0" smtClean="0"/>
              <a:t>Second-turn and multi-turn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6916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Equalizing the first turn and second turn trajectory</a:t>
            </a:r>
          </a:p>
          <a:p>
            <a:pPr lvl="1"/>
            <a:r>
              <a:rPr lang="en-US" dirty="0" smtClean="0"/>
              <a:t>Since the BPM offsets have been significantly reduced, and the trajectory is under full control, the equalizing is straightforward approach rather than simultaneous 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turn trajectory minimization</a:t>
            </a:r>
          </a:p>
          <a:p>
            <a:pPr lvl="1"/>
            <a:r>
              <a:rPr lang="en-US" dirty="0" smtClean="0"/>
              <a:t>Skip two injection straight BPM, which are not included in the magic (connecting the orbit </a:t>
            </a:r>
            <a:r>
              <a:rPr lang="en-US" dirty="0"/>
              <a:t>from </a:t>
            </a:r>
            <a:r>
              <a:rPr lang="en-US" dirty="0" smtClean="0"/>
              <a:t>ARS12_DBPM_588 to ARS01_DBPM_108 directly)</a:t>
            </a:r>
          </a:p>
          <a:p>
            <a:r>
              <a:rPr lang="en-US" dirty="0" smtClean="0"/>
              <a:t>Procedure</a:t>
            </a:r>
          </a:p>
          <a:p>
            <a:pPr lvl="1"/>
            <a:r>
              <a:rPr lang="en-US" dirty="0" smtClean="0"/>
              <a:t>Turning off the kicker bump</a:t>
            </a:r>
          </a:p>
          <a:p>
            <a:pPr lvl="1"/>
            <a:r>
              <a:rPr lang="en-US" dirty="0" smtClean="0"/>
              <a:t>Correcting the injected beam trajectory (-7mm at the septum exit) using the correctors after the first arc (mainly 6 correctors after ARS01-MCOX-5270) </a:t>
            </a:r>
            <a:r>
              <a:rPr lang="en-US" dirty="0" smtClean="0">
                <a:latin typeface="SimSun"/>
                <a:ea typeface="SimSun"/>
              </a:rPr>
              <a:t>← </a:t>
            </a:r>
            <a:r>
              <a:rPr lang="en-US" dirty="0" smtClean="0"/>
              <a:t>This is equivalent to an on-axis injection for the first beam, and no kicker bump at the beginning of the second turn</a:t>
            </a:r>
          </a:p>
          <a:p>
            <a:pPr lvl="1"/>
            <a:r>
              <a:rPr lang="en-US" dirty="0" smtClean="0"/>
              <a:t>Equalizing the first turn and the second turn trajectory (excluding the BPM in the straight section)</a:t>
            </a:r>
          </a:p>
          <a:p>
            <a:pPr lvl="1"/>
            <a:r>
              <a:rPr lang="en-US" dirty="0" smtClean="0"/>
              <a:t>Setting the correctors in Sectors 1 and 2 back </a:t>
            </a:r>
          </a:p>
          <a:p>
            <a:pPr lvl="1"/>
            <a:r>
              <a:rPr lang="en-US" dirty="0" smtClean="0"/>
              <a:t>Turning on the kicker bump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7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1476</Words>
  <Application>Microsoft Office PowerPoint</Application>
  <PresentationFormat>On-screen Show (4:3)</PresentationFormat>
  <Paragraphs>190</Paragraphs>
  <Slides>24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Microsoft Word Document</vt:lpstr>
      <vt:lpstr>PowerPoint Presentation</vt:lpstr>
      <vt:lpstr>SLS2 beam commissioning – Plans and supporting simulations</vt:lpstr>
      <vt:lpstr>Commissioning phases</vt:lpstr>
      <vt:lpstr>Error model</vt:lpstr>
      <vt:lpstr>Phase 2: First-turn trajectory threading</vt:lpstr>
      <vt:lpstr>PowerPoint Presentation</vt:lpstr>
      <vt:lpstr>PowerPoint Presentation</vt:lpstr>
      <vt:lpstr>PowerPoint Presentation</vt:lpstr>
      <vt:lpstr>Phase 3: Second-turn and multi-turn</vt:lpstr>
      <vt:lpstr>PowerPoint Presentation</vt:lpstr>
      <vt:lpstr>Phase 4: Multi-turn to accumulation</vt:lpstr>
      <vt:lpstr>PowerPoint Presentation</vt:lpstr>
      <vt:lpstr>Phase 4: Beam dump</vt:lpstr>
      <vt:lpstr>Phase 4: Basic feedback</vt:lpstr>
      <vt:lpstr>Phase 4: BPM BBA with stored beam</vt:lpstr>
      <vt:lpstr>Phase 4: Linear optics correction</vt:lpstr>
      <vt:lpstr>Phase 5: Vertical emittance</vt:lpstr>
      <vt:lpstr>Phase 5: Chromaticity</vt:lpstr>
      <vt:lpstr>Phase 5: Full current trial</vt:lpstr>
      <vt:lpstr>Phase 6: IDs and collimators</vt:lpstr>
      <vt:lpstr>Phase 6: First photon beam</vt:lpstr>
      <vt:lpstr>Phase 7: Finalization</vt:lpstr>
      <vt:lpstr>Commissioning policy</vt:lpstr>
      <vt:lpstr>Question: man power planning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Details of SLS2 commissioning steps</dc:title>
  <dc:creator>masa</dc:creator>
  <cp:lastModifiedBy>masa</cp:lastModifiedBy>
  <cp:revision>221</cp:revision>
  <dcterms:created xsi:type="dcterms:W3CDTF">2020-08-31T14:04:19Z</dcterms:created>
  <dcterms:modified xsi:type="dcterms:W3CDTF">2021-03-11T15:54:01Z</dcterms:modified>
</cp:coreProperties>
</file>